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26" r:id="rId4"/>
    <p:sldId id="368" r:id="rId5"/>
    <p:sldId id="258" r:id="rId6"/>
    <p:sldId id="370" r:id="rId7"/>
    <p:sldId id="375" r:id="rId8"/>
    <p:sldId id="371" r:id="rId9"/>
    <p:sldId id="373" r:id="rId10"/>
    <p:sldId id="372" r:id="rId11"/>
    <p:sldId id="311" r:id="rId12"/>
    <p:sldId id="376" r:id="rId13"/>
    <p:sldId id="384" r:id="rId14"/>
    <p:sldId id="388" r:id="rId15"/>
    <p:sldId id="353" r:id="rId16"/>
    <p:sldId id="377" r:id="rId17"/>
    <p:sldId id="356" r:id="rId18"/>
    <p:sldId id="385" r:id="rId19"/>
    <p:sldId id="262" r:id="rId20"/>
    <p:sldId id="379" r:id="rId21"/>
    <p:sldId id="277" r:id="rId22"/>
    <p:sldId id="269" r:id="rId23"/>
    <p:sldId id="380" r:id="rId24"/>
    <p:sldId id="270" r:id="rId25"/>
    <p:sldId id="381" r:id="rId26"/>
    <p:sldId id="386" r:id="rId27"/>
    <p:sldId id="382" r:id="rId28"/>
    <p:sldId id="38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75"/>
    <p:restoredTop sz="94243"/>
  </p:normalViewPr>
  <p:slideViewPr>
    <p:cSldViewPr snapToGrid="0" snapToObjects="1">
      <p:cViewPr varScale="1">
        <p:scale>
          <a:sx n="79" d="100"/>
          <a:sy n="79" d="100"/>
        </p:scale>
        <p:origin x="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0BCB7-39C4-A44D-8C67-7B65BEED8DDC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A4D7B-E183-B840-ACEA-BDA2DDAE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2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A4D7B-E183-B840-ACEA-BDA2DDAE30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3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globocan.iarc.fr/Default.aspx" TargetMode="External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84BE-A9DF-764C-8493-D73D5EE3A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89" y="1490132"/>
            <a:ext cx="8825658" cy="1964268"/>
          </a:xfrm>
        </p:spPr>
        <p:txBody>
          <a:bodyPr/>
          <a:lstStyle/>
          <a:p>
            <a:r>
              <a:rPr lang="en-US" sz="6000" b="1" dirty="0"/>
              <a:t>The liver  </a:t>
            </a:r>
            <a:br>
              <a:rPr lang="en-US" sz="5400" dirty="0"/>
            </a:br>
            <a:r>
              <a:rPr lang="en-US" sz="5400" dirty="0"/>
              <a:t>     Ruler of the Abdomen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C89C07-2C5F-AA4B-B55C-0F0A9CD9741F}"/>
              </a:ext>
            </a:extLst>
          </p:cNvPr>
          <p:cNvSpPr txBox="1"/>
          <p:nvPr/>
        </p:nvSpPr>
        <p:spPr>
          <a:xfrm>
            <a:off x="1168400" y="4250266"/>
            <a:ext cx="45736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Gil Ben </a:t>
            </a:r>
            <a:r>
              <a:rPr lang="en-US" sz="2000" dirty="0" err="1"/>
              <a:t>Yakov</a:t>
            </a:r>
            <a:r>
              <a:rPr lang="en-US" sz="2000" dirty="0"/>
              <a:t>,  MD</a:t>
            </a:r>
          </a:p>
          <a:p>
            <a:endParaRPr lang="en-US" sz="2400" dirty="0"/>
          </a:p>
          <a:p>
            <a:r>
              <a:rPr lang="en-US" sz="1600" dirty="0"/>
              <a:t>Liver Disease Branch</a:t>
            </a:r>
          </a:p>
          <a:p>
            <a:r>
              <a:rPr lang="en-US" sz="1600" dirty="0"/>
              <a:t>National Institute of  Diabetes and Digestive </a:t>
            </a:r>
          </a:p>
          <a:p>
            <a:r>
              <a:rPr lang="en-US" sz="1600" dirty="0"/>
              <a:t>And Kidney Diseases</a:t>
            </a:r>
          </a:p>
          <a:p>
            <a:r>
              <a:rPr lang="en-US" sz="1600" dirty="0"/>
              <a:t>National Institutes of Health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E20F5-EC9D-F644-8BB0-FAD06A14A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602" y="3883692"/>
            <a:ext cx="28067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3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EE52-8B55-E14E-B754-5DD7D3F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en-US" dirty="0"/>
              <a:t>The Liver is Irreplaceable!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DD8B7-BF6B-C64B-8717-B25B7EBCB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19" b="3"/>
          <a:stretch/>
        </p:blipFill>
        <p:spPr>
          <a:xfrm>
            <a:off x="6061751" y="785666"/>
            <a:ext cx="4227989" cy="23817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FC9395-363F-4303-9B88-F5B9F15A2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304A4-31C2-074C-8804-AA7849A4B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r>
              <a:rPr lang="en-US" dirty="0"/>
              <a:t>No artificial machine or technology can replace the liver </a:t>
            </a:r>
          </a:p>
          <a:p>
            <a:endParaRPr lang="en-US" dirty="0"/>
          </a:p>
          <a:p>
            <a:r>
              <a:rPr lang="en-US" dirty="0"/>
              <a:t>A liver can be replaced only by liver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However has an unbelievable ability of regeneration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265C2-96C9-8644-9A4B-CABB000B41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9" r="2" b="2"/>
          <a:stretch/>
        </p:blipFill>
        <p:spPr>
          <a:xfrm>
            <a:off x="6061751" y="3408450"/>
            <a:ext cx="4227989" cy="23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54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Rectangle 6">
            <a:extLst>
              <a:ext uri="{FF2B5EF4-FFF2-40B4-BE49-F238E27FC236}">
                <a16:creationId xmlns:a16="http://schemas.microsoft.com/office/drawing/2014/main" id="{34955AA7-6188-2F43-9E42-9A1375BF4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CT Upper abdomen - Normal</a:t>
            </a:r>
          </a:p>
        </p:txBody>
      </p:sp>
      <p:pic>
        <p:nvPicPr>
          <p:cNvPr id="15363" name="Picture 5" descr="Normal Liver CT">
            <a:extLst>
              <a:ext uri="{FF2B5EF4-FFF2-40B4-BE49-F238E27FC236}">
                <a16:creationId xmlns:a16="http://schemas.microsoft.com/office/drawing/2014/main" id="{93AA3C37-762C-1046-BCEE-D14D46F1B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00" y="1985963"/>
            <a:ext cx="5080000" cy="3937000"/>
          </a:xfrm>
          <a:noFill/>
        </p:spPr>
      </p:pic>
    </p:spTree>
    <p:extLst>
      <p:ext uri="{BB962C8B-B14F-4D97-AF65-F5344CB8AC3E}">
        <p14:creationId xmlns:p14="http://schemas.microsoft.com/office/powerpoint/2010/main" val="28901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10C8-30D4-674C-BF58-0D5DBAE8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can go wrong with this perfect organ?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4D942-06D8-C64D-AD56-51DC0FC4C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247" y="2885126"/>
            <a:ext cx="8946541" cy="2138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 </a:t>
            </a:r>
          </a:p>
          <a:p>
            <a:r>
              <a:rPr lang="en-US" sz="3200" b="1" dirty="0"/>
              <a:t>Hepatitis</a:t>
            </a:r>
            <a:r>
              <a:rPr lang="en-US" dirty="0"/>
              <a:t> = inflammation of the liver tissue</a:t>
            </a:r>
          </a:p>
          <a:p>
            <a:pPr lvl="1"/>
            <a:r>
              <a:rPr lang="en-US" altLang="en-US" dirty="0"/>
              <a:t>Can be caused </a:t>
            </a:r>
            <a:r>
              <a:rPr lang="en-US" altLang="en-US"/>
              <a:t>by Viruses, </a:t>
            </a:r>
            <a:r>
              <a:rPr lang="en-US" altLang="en-US" dirty="0"/>
              <a:t>Alcohol, Immune response, Drugs &amp; Toxins, Metabolic syndrome (obesity)</a:t>
            </a:r>
          </a:p>
          <a:p>
            <a:pPr lvl="1"/>
            <a:r>
              <a:rPr lang="en-US" altLang="en-US" dirty="0"/>
              <a:t>Can be manifests as Acute, Chronic or Fulminant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496CA-58CE-3A41-9F0B-593CC05EC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984" y="1078786"/>
            <a:ext cx="1994899" cy="199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67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90C3-7B0C-F149-8F43-63E43F04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2374"/>
          </a:xfrm>
        </p:spPr>
        <p:txBody>
          <a:bodyPr/>
          <a:lstStyle/>
          <a:p>
            <a:r>
              <a:rPr lang="en-US" dirty="0"/>
              <a:t>Viral Hepatitis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9C593-C164-5F45-BF08-58C490CC9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EBEBEB"/>
                </a:solidFill>
              </a:rPr>
              <a:t>Specific – Hepatitis </a:t>
            </a:r>
            <a:r>
              <a:rPr lang="en-US" altLang="en-US" b="1" dirty="0">
                <a:solidFill>
                  <a:srgbClr val="EBEBEB"/>
                </a:solidFill>
              </a:rPr>
              <a:t>A</a:t>
            </a:r>
            <a:r>
              <a:rPr lang="en-US" altLang="en-US" dirty="0">
                <a:solidFill>
                  <a:srgbClr val="EBEBEB"/>
                </a:solidFill>
              </a:rPr>
              <a:t>, </a:t>
            </a:r>
            <a:r>
              <a:rPr lang="en-US" altLang="en-US" b="1" dirty="0">
                <a:solidFill>
                  <a:srgbClr val="EBEBEB"/>
                </a:solidFill>
              </a:rPr>
              <a:t>B, C, D</a:t>
            </a:r>
            <a:r>
              <a:rPr lang="en-US" altLang="en-US" dirty="0">
                <a:solidFill>
                  <a:srgbClr val="EBEBEB"/>
                </a:solidFill>
              </a:rPr>
              <a:t>, </a:t>
            </a:r>
            <a:r>
              <a:rPr lang="en-US" altLang="en-US" b="1" dirty="0">
                <a:solidFill>
                  <a:srgbClr val="EBEBEB"/>
                </a:solidFill>
              </a:rPr>
              <a:t>E</a:t>
            </a:r>
            <a:r>
              <a:rPr lang="en-US" altLang="en-US" dirty="0">
                <a:solidFill>
                  <a:srgbClr val="EBEBEB"/>
                </a:solidFill>
              </a:rPr>
              <a:t> </a:t>
            </a:r>
          </a:p>
          <a:p>
            <a:r>
              <a:rPr lang="en-US" altLang="en-US" dirty="0">
                <a:solidFill>
                  <a:srgbClr val="EBEBEB"/>
                </a:solidFill>
              </a:rPr>
              <a:t>Systemic -  CMV, EBV, other.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B87F6A-F4BB-2F42-8CE0-DD0539D41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57903"/>
              </p:ext>
            </p:extLst>
          </p:nvPr>
        </p:nvGraphicFramePr>
        <p:xfrm>
          <a:off x="1888162" y="3244107"/>
          <a:ext cx="8971623" cy="2756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4033">
                  <a:extLst>
                    <a:ext uri="{9D8B030D-6E8A-4147-A177-3AD203B41FA5}">
                      <a16:colId xmlns:a16="http://schemas.microsoft.com/office/drawing/2014/main" val="571471597"/>
                    </a:ext>
                  </a:extLst>
                </a:gridCol>
                <a:gridCol w="2174033">
                  <a:extLst>
                    <a:ext uri="{9D8B030D-6E8A-4147-A177-3AD203B41FA5}">
                      <a16:colId xmlns:a16="http://schemas.microsoft.com/office/drawing/2014/main" val="848779503"/>
                    </a:ext>
                  </a:extLst>
                </a:gridCol>
                <a:gridCol w="2449524">
                  <a:extLst>
                    <a:ext uri="{9D8B030D-6E8A-4147-A177-3AD203B41FA5}">
                      <a16:colId xmlns:a16="http://schemas.microsoft.com/office/drawing/2014/main" val="11958138"/>
                    </a:ext>
                  </a:extLst>
                </a:gridCol>
                <a:gridCol w="2174033">
                  <a:extLst>
                    <a:ext uri="{9D8B030D-6E8A-4147-A177-3AD203B41FA5}">
                      <a16:colId xmlns:a16="http://schemas.microsoft.com/office/drawing/2014/main" val="2087521847"/>
                    </a:ext>
                  </a:extLst>
                </a:gridCol>
              </a:tblGrid>
              <a:tr h="45933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Hepatitis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Hepatitis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Hepatitis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333647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r>
                        <a:rPr lang="en-US" b="1" dirty="0"/>
                        <a:t>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Fecal/Oral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STD/Blood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691655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Acute/Sub-Acute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Sub-Acute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42363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r>
                        <a:rPr lang="en-US" b="1" dirty="0"/>
                        <a:t>Chronicity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~0.5-1%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278642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r>
                        <a:rPr lang="en-US" b="1" dirty="0"/>
                        <a:t>Disease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Self-limiting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Can be controlled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124712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r>
                        <a:rPr lang="en-US" b="1" dirty="0"/>
                        <a:t>Vaccine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716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996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7992-D2DC-774C-A3EA-E13A25D23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Autoimmune Liver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FA94-388A-7342-A766-26EDD1807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etiology Unknown</a:t>
            </a:r>
          </a:p>
          <a:p>
            <a:r>
              <a:rPr lang="en-US" dirty="0"/>
              <a:t>The immune system attacks the liver tissue</a:t>
            </a:r>
          </a:p>
          <a:p>
            <a:r>
              <a:rPr lang="en-US" dirty="0"/>
              <a:t>Usually chronic lifelong diseases</a:t>
            </a:r>
          </a:p>
          <a:p>
            <a:endParaRPr lang="en-US" dirty="0"/>
          </a:p>
          <a:p>
            <a:r>
              <a:rPr lang="en-US" dirty="0"/>
              <a:t>Can target hepatocytes (Auto immune hepatitis)</a:t>
            </a:r>
          </a:p>
          <a:p>
            <a:pPr marL="0" indent="0">
              <a:buNone/>
            </a:pPr>
            <a:r>
              <a:rPr lang="en-US" dirty="0"/>
              <a:t>     AIH is commonly treated with immune suppression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 target biliary cells (PBC, PSC)</a:t>
            </a:r>
          </a:p>
          <a:p>
            <a:pPr marL="0" indent="0">
              <a:buNone/>
            </a:pPr>
            <a:r>
              <a:rPr lang="en-US" dirty="0"/>
              <a:t>     PBC commonly treated effectively with URSO</a:t>
            </a:r>
          </a:p>
          <a:p>
            <a:pPr marL="0" indent="0">
              <a:buNone/>
            </a:pPr>
            <a:r>
              <a:rPr lang="en-US" dirty="0"/>
              <a:t>     PSC no effective treatment</a:t>
            </a:r>
          </a:p>
        </p:txBody>
      </p:sp>
    </p:spTree>
    <p:extLst>
      <p:ext uri="{BB962C8B-B14F-4D97-AF65-F5344CB8AC3E}">
        <p14:creationId xmlns:p14="http://schemas.microsoft.com/office/powerpoint/2010/main" val="2544856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FD3A57D2-BE48-7D47-8E76-CA389AD656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13586" y="1713871"/>
            <a:ext cx="8946541" cy="4195481"/>
          </a:xfrm>
        </p:spPr>
        <p:txBody>
          <a:bodyPr/>
          <a:lstStyle/>
          <a:p>
            <a:pPr algn="l" rtl="0"/>
            <a:r>
              <a:rPr lang="en-US" altLang="en-US" dirty="0"/>
              <a:t>Exposure to heavy alcohol intake</a:t>
            </a:r>
          </a:p>
          <a:p>
            <a:pPr algn="l" rtl="0"/>
            <a:r>
              <a:rPr lang="en-US" altLang="en-US" dirty="0"/>
              <a:t>Common cause of acute/Chronic liver disease</a:t>
            </a:r>
          </a:p>
          <a:p>
            <a:pPr algn="l" rtl="0"/>
            <a:r>
              <a:rPr lang="en-US" altLang="en-US" dirty="0"/>
              <a:t>Damage</a:t>
            </a:r>
          </a:p>
          <a:p>
            <a:pPr marL="0" indent="0" algn="l" rtl="0">
              <a:buNone/>
            </a:pPr>
            <a:r>
              <a:rPr lang="en-US" altLang="en-US" dirty="0"/>
              <a:t>          Fatty change</a:t>
            </a:r>
          </a:p>
          <a:p>
            <a:pPr marL="400050" lvl="2" indent="0">
              <a:buNone/>
            </a:pPr>
            <a:r>
              <a:rPr lang="en-US" altLang="en-US" dirty="0"/>
              <a:t>     </a:t>
            </a:r>
            <a:r>
              <a:rPr lang="en-US" altLang="en-US" sz="1800" dirty="0"/>
              <a:t>Acute hepatitis </a:t>
            </a:r>
          </a:p>
          <a:p>
            <a:pPr marL="400050" lvl="2" indent="0">
              <a:buNone/>
            </a:pPr>
            <a:r>
              <a:rPr lang="en-US" altLang="en-US" sz="1800" dirty="0"/>
              <a:t>     Chronic hepatitis with scaring</a:t>
            </a:r>
          </a:p>
          <a:p>
            <a:pPr marL="400050" lvl="2" indent="0">
              <a:buNone/>
            </a:pPr>
            <a:r>
              <a:rPr lang="en-US" altLang="en-US" sz="1800" dirty="0"/>
              <a:t>     Cirrhosis, Chronic Liver failure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AE4738-71B4-1A46-8ADF-1787ECB8CEE7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8623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Alcoholic Liver Injury</a:t>
            </a:r>
          </a:p>
        </p:txBody>
      </p:sp>
    </p:spTree>
    <p:extLst>
      <p:ext uri="{BB962C8B-B14F-4D97-AF65-F5344CB8AC3E}">
        <p14:creationId xmlns:p14="http://schemas.microsoft.com/office/powerpoint/2010/main" val="3959433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4100-89F7-5440-AE5E-15B77E6D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Fatty Liver  - NAFLD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3C5F7-DBDD-3641-89A9-C67F6CD20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627217"/>
            <a:ext cx="8946541" cy="41954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most common cause of liver disturbance in the developed world</a:t>
            </a:r>
          </a:p>
          <a:p>
            <a:endParaRPr lang="en-US" dirty="0"/>
          </a:p>
          <a:p>
            <a:r>
              <a:rPr lang="en-US" dirty="0"/>
              <a:t>Up to 30% of population</a:t>
            </a:r>
          </a:p>
          <a:p>
            <a:endParaRPr lang="en-US" dirty="0"/>
          </a:p>
          <a:p>
            <a:r>
              <a:rPr lang="en-US" dirty="0"/>
              <a:t>Typically paired with obesity</a:t>
            </a:r>
          </a:p>
          <a:p>
            <a:endParaRPr lang="en-US" dirty="0"/>
          </a:p>
          <a:p>
            <a:r>
              <a:rPr lang="en-US" dirty="0"/>
              <a:t>An increasing cause of liver cancer and replacing HCV as leading indication for Liver transplantation</a:t>
            </a:r>
          </a:p>
          <a:p>
            <a:endParaRPr lang="en-US" dirty="0"/>
          </a:p>
          <a:p>
            <a:r>
              <a:rPr lang="en-US" dirty="0"/>
              <a:t>Can manifest as benign (Fatty Liver) or inflammatory (NASH)</a:t>
            </a:r>
          </a:p>
          <a:p>
            <a:endParaRPr lang="en-US" dirty="0"/>
          </a:p>
          <a:p>
            <a:r>
              <a:rPr lang="en-US" dirty="0"/>
              <a:t>NASH is a leading cause for cirrhosis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71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E7D1BA15-B064-4C48-842E-791331A21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Fatty Liver</a:t>
            </a:r>
          </a:p>
        </p:txBody>
      </p:sp>
      <p:pic>
        <p:nvPicPr>
          <p:cNvPr id="39939" name="Picture 3" descr="try1">
            <a:extLst>
              <a:ext uri="{FF2B5EF4-FFF2-40B4-BE49-F238E27FC236}">
                <a16:creationId xmlns:a16="http://schemas.microsoft.com/office/drawing/2014/main" id="{4B5CAA6D-8A16-454E-8689-092F4170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1"/>
            <a:ext cx="7073900" cy="445611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A409B9-0901-A044-822B-9F20E69F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13" y="1253447"/>
            <a:ext cx="8825657" cy="1027313"/>
          </a:xfrm>
        </p:spPr>
        <p:txBody>
          <a:bodyPr/>
          <a:lstStyle/>
          <a:p>
            <a:r>
              <a:rPr lang="en-US" dirty="0"/>
              <a:t>All roads lead to cirrhosis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9F50C-003C-024A-A7F4-268268C5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021" y="3174496"/>
            <a:ext cx="4262990" cy="32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4A43B00-D2BA-D041-BBF5-3B9034D92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Cirrhosis</a:t>
            </a:r>
          </a:p>
        </p:txBody>
      </p:sp>
      <p:pic>
        <p:nvPicPr>
          <p:cNvPr id="50179" name="Picture 3" descr="g cirrhosis">
            <a:extLst>
              <a:ext uri="{FF2B5EF4-FFF2-40B4-BE49-F238E27FC236}">
                <a16:creationId xmlns:a16="http://schemas.microsoft.com/office/drawing/2014/main" id="{C23BEF17-28B4-FE42-87BB-104B33A8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6935788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466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8A436-9A31-0B4B-9987-8C721025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2" y="1454964"/>
            <a:ext cx="6261917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200 AD –</a:t>
            </a:r>
            <a:br>
              <a:rPr lang="en-US" sz="3400"/>
            </a:br>
            <a:r>
              <a:rPr lang="en-US" sz="3400"/>
              <a:t> "The liver is the source of the veins and the principal instrument of sanguification,"--- Claudius Galenus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5C33F-C71B-EA42-A888-810CFA728E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80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micro normal">
            <a:extLst>
              <a:ext uri="{FF2B5EF4-FFF2-40B4-BE49-F238E27FC236}">
                <a16:creationId xmlns:a16="http://schemas.microsoft.com/office/drawing/2014/main" id="{2C0B37FB-4250-1E4B-8F68-2516324E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3" y="924675"/>
            <a:ext cx="3402030" cy="2065114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m cirrhosis">
            <a:extLst>
              <a:ext uri="{FF2B5EF4-FFF2-40B4-BE49-F238E27FC236}">
                <a16:creationId xmlns:a16="http://schemas.microsoft.com/office/drawing/2014/main" id="{E90F676C-7E16-2847-B4AA-B3C92EDE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00" y="2457513"/>
            <a:ext cx="3424718" cy="2065114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C14CD5-9C2A-9D49-A527-8F2E1F5EF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931" y="1742611"/>
            <a:ext cx="2981552" cy="1836791"/>
          </a:xfrm>
          <a:prstGeom prst="rect">
            <a:avLst/>
          </a:prstGeom>
          <a:solidFill>
            <a:schemeClr val="bg1">
              <a:alpha val="43000"/>
            </a:schemeClr>
          </a:solidFill>
          <a:ln cmpd="thinThick">
            <a:solidFill>
              <a:schemeClr val="bg1">
                <a:alpha val="41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921E31-7A3C-6243-92D6-4D0F3A422EFE}"/>
              </a:ext>
            </a:extLst>
          </p:cNvPr>
          <p:cNvSpPr txBox="1"/>
          <p:nvPr/>
        </p:nvSpPr>
        <p:spPr>
          <a:xfrm>
            <a:off x="1500026" y="3394736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44B2F9-E6F4-8F46-B82F-593D8186CD28}"/>
              </a:ext>
            </a:extLst>
          </p:cNvPr>
          <p:cNvSpPr txBox="1"/>
          <p:nvPr/>
        </p:nvSpPr>
        <p:spPr>
          <a:xfrm>
            <a:off x="5178175" y="3978903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Inflammation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047A-1000-634F-8DDA-58C6147606B9}"/>
              </a:ext>
            </a:extLst>
          </p:cNvPr>
          <p:cNvSpPr txBox="1"/>
          <p:nvPr/>
        </p:nvSpPr>
        <p:spPr>
          <a:xfrm>
            <a:off x="8979613" y="4906417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Cirrhosis (Scarring)</a:t>
            </a:r>
          </a:p>
        </p:txBody>
      </p:sp>
      <p:sp>
        <p:nvSpPr>
          <p:cNvPr id="9" name="Curved Up Arrow 8">
            <a:extLst>
              <a:ext uri="{FF2B5EF4-FFF2-40B4-BE49-F238E27FC236}">
                <a16:creationId xmlns:a16="http://schemas.microsoft.com/office/drawing/2014/main" id="{1C4698BD-3CBC-D946-96FA-ADB65407B82C}"/>
              </a:ext>
            </a:extLst>
          </p:cNvPr>
          <p:cNvSpPr/>
          <p:nvPr/>
        </p:nvSpPr>
        <p:spPr>
          <a:xfrm>
            <a:off x="2194175" y="4383827"/>
            <a:ext cx="2850436" cy="5753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>
            <a:extLst>
              <a:ext uri="{FF2B5EF4-FFF2-40B4-BE49-F238E27FC236}">
                <a16:creationId xmlns:a16="http://schemas.microsoft.com/office/drawing/2014/main" id="{89AC0145-2AFD-5449-8AB6-F4FF2EF73F0D}"/>
              </a:ext>
            </a:extLst>
          </p:cNvPr>
          <p:cNvSpPr/>
          <p:nvPr/>
        </p:nvSpPr>
        <p:spPr>
          <a:xfrm>
            <a:off x="6008691" y="4999676"/>
            <a:ext cx="2850436" cy="5753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97E3E-4E1A-6248-850E-094A9FDBD17F}"/>
              </a:ext>
            </a:extLst>
          </p:cNvPr>
          <p:cNvSpPr txBox="1"/>
          <p:nvPr/>
        </p:nvSpPr>
        <p:spPr>
          <a:xfrm>
            <a:off x="5874210" y="5728912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Usually takes years</a:t>
            </a:r>
          </a:p>
          <a:p>
            <a:r>
              <a:rPr lang="en-US" dirty="0"/>
              <a:t>(Time for intervention)  </a:t>
            </a:r>
          </a:p>
        </p:txBody>
      </p:sp>
    </p:spTree>
    <p:extLst>
      <p:ext uri="{BB962C8B-B14F-4D97-AF65-F5344CB8AC3E}">
        <p14:creationId xmlns:p14="http://schemas.microsoft.com/office/powerpoint/2010/main" val="3224695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id="{74B28763-21B5-7444-B28F-1782C5AF65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3634" y="2155723"/>
            <a:ext cx="8077200" cy="2652252"/>
          </a:xfrm>
        </p:spPr>
        <p:txBody>
          <a:bodyPr/>
          <a:lstStyle/>
          <a:p>
            <a:pPr algn="l" rtl="0"/>
            <a:r>
              <a:rPr lang="en-US" altLang="en-US" dirty="0"/>
              <a:t>Cirrhosis is common end result of many chronic liver disorders.</a:t>
            </a:r>
          </a:p>
          <a:p>
            <a:pPr algn="l" rtl="0"/>
            <a:r>
              <a:rPr lang="en-US" altLang="en-US" dirty="0"/>
              <a:t>A result of long term regenerative processes</a:t>
            </a:r>
          </a:p>
          <a:p>
            <a:pPr algn="l" rtl="0"/>
            <a:r>
              <a:rPr lang="en-US" altLang="en-US" dirty="0"/>
              <a:t>Diffuse scarring of liver – follows injury of hepatitis.</a:t>
            </a:r>
          </a:p>
          <a:p>
            <a:pPr algn="l" rtl="0"/>
            <a:r>
              <a:rPr lang="en-US" altLang="en-US" dirty="0"/>
              <a:t>Loss of normal architecture &amp; function.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773800-C68B-8848-9249-7DD7D813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Cirrhosis</a:t>
            </a:r>
          </a:p>
        </p:txBody>
      </p:sp>
    </p:spTree>
    <p:extLst>
      <p:ext uri="{BB962C8B-B14F-4D97-AF65-F5344CB8AC3E}">
        <p14:creationId xmlns:p14="http://schemas.microsoft.com/office/powerpoint/2010/main" val="4235824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A6CC525-AE33-DE48-921F-30D461A96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Clinical Features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BEBDF341-5A2D-D34A-B1AA-4E16C10F41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5779" y="1528936"/>
            <a:ext cx="8946541" cy="4195481"/>
          </a:xfrm>
        </p:spPr>
        <p:txBody>
          <a:bodyPr anchor="ctr"/>
          <a:lstStyle/>
          <a:p>
            <a:pPr algn="l" rtl="0"/>
            <a:r>
              <a:rPr lang="en-US" altLang="en-US" dirty="0"/>
              <a:t>Hepatocellular failure</a:t>
            </a:r>
          </a:p>
          <a:p>
            <a:pPr lvl="1" algn="l" rtl="0"/>
            <a:r>
              <a:rPr lang="en-US" altLang="en-US" dirty="0"/>
              <a:t>Impaired liver synthetic function, malnutrition, low clotting factors, tendency to bleed</a:t>
            </a:r>
          </a:p>
          <a:p>
            <a:pPr marL="457200" lvl="1" indent="0" algn="l" rtl="0">
              <a:buNone/>
            </a:pPr>
            <a:endParaRPr lang="en-US" altLang="en-US" dirty="0"/>
          </a:p>
          <a:p>
            <a:pPr algn="l" rtl="0"/>
            <a:r>
              <a:rPr lang="en-US" altLang="en-US" dirty="0"/>
              <a:t>Portal hypertension</a:t>
            </a:r>
          </a:p>
          <a:p>
            <a:pPr lvl="1" algn="l" rtl="0"/>
            <a:r>
              <a:rPr lang="en-US" altLang="en-US" dirty="0"/>
              <a:t>Ascites, Portal systemic shunts, varices, splenomegaly, hepatic encephalopathy</a:t>
            </a:r>
          </a:p>
        </p:txBody>
      </p:sp>
    </p:spTree>
    <p:extLst>
      <p:ext uri="{BB962C8B-B14F-4D97-AF65-F5344CB8AC3E}">
        <p14:creationId xmlns:p14="http://schemas.microsoft.com/office/powerpoint/2010/main" val="1872077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20277-FAFB-F74C-B6CF-EDED16A0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>
                <a:solidFill>
                  <a:srgbClr val="EBEBEB"/>
                </a:solidFill>
              </a:rPr>
              <a:t>Portal HTN</a:t>
            </a:r>
            <a:endParaRPr lang="he-IL">
              <a:solidFill>
                <a:srgbClr val="EBEBEB"/>
              </a:solidFill>
            </a:endParaRPr>
          </a:p>
        </p:txBody>
      </p:sp>
      <p:sp>
        <p:nvSpPr>
          <p:cNvPr id="77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126C04EF-6428-472D-B316-74A19385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1" name="Freeform 5">
            <a:extLst>
              <a:ext uri="{FF2B5EF4-FFF2-40B4-BE49-F238E27FC236}">
                <a16:creationId xmlns:a16="http://schemas.microsoft.com/office/drawing/2014/main" id="{AE50896D-AACB-4C0A-855D-ECEFB4A0D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3" descr="g micronodular cirrhosis">
            <a:extLst>
              <a:ext uri="{FF2B5EF4-FFF2-40B4-BE49-F238E27FC236}">
                <a16:creationId xmlns:a16="http://schemas.microsoft.com/office/drawing/2014/main" id="{F56EA22C-48B7-3E4B-A94E-E56A1E8942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47" y="1689324"/>
            <a:ext cx="1712268" cy="11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3" descr="4.jpg">
            <a:extLst>
              <a:ext uri="{FF2B5EF4-FFF2-40B4-BE49-F238E27FC236}">
                <a16:creationId xmlns:a16="http://schemas.microsoft.com/office/drawing/2014/main" id="{9F7D7DB2-B6AD-744C-9D2C-A68CA12B9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040" y="3709641"/>
            <a:ext cx="1245352" cy="1157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89E2B-8241-1C44-9D9A-59CECB895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959" y="3709641"/>
            <a:ext cx="1209115" cy="11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F93B4-300F-C248-B08C-A904302A4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834" y="3747132"/>
            <a:ext cx="1239818" cy="1119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D7D14D-5EE5-0A4E-8539-7D2C7421FE17}"/>
              </a:ext>
            </a:extLst>
          </p:cNvPr>
          <p:cNvSpPr txBox="1"/>
          <p:nvPr/>
        </p:nvSpPr>
        <p:spPr>
          <a:xfrm>
            <a:off x="215273" y="5024063"/>
            <a:ext cx="1721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Esophageal Varices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B8235-73BD-5447-AD0E-A63E3E12D15A}"/>
              </a:ext>
            </a:extLst>
          </p:cNvPr>
          <p:cNvSpPr txBox="1"/>
          <p:nvPr/>
        </p:nvSpPr>
        <p:spPr>
          <a:xfrm>
            <a:off x="1904007" y="5044611"/>
            <a:ext cx="1435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Encephalopathy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FECE7B-F7BF-524A-97AD-999774586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596" y="127798"/>
            <a:ext cx="4550950" cy="6416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58E9D4-A646-5949-99D1-7BDFDAEF5A2B}"/>
              </a:ext>
            </a:extLst>
          </p:cNvPr>
          <p:cNvSpPr txBox="1"/>
          <p:nvPr/>
        </p:nvSpPr>
        <p:spPr>
          <a:xfrm>
            <a:off x="3744119" y="5044611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Ascites</a:t>
            </a:r>
          </a:p>
        </p:txBody>
      </p:sp>
    </p:spTree>
    <p:extLst>
      <p:ext uri="{BB962C8B-B14F-4D97-AF65-F5344CB8AC3E}">
        <p14:creationId xmlns:p14="http://schemas.microsoft.com/office/powerpoint/2010/main" val="2122308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3B4B08B-736B-C34B-B623-DDF683399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2547" y="345974"/>
            <a:ext cx="9404723" cy="1400530"/>
          </a:xfrm>
        </p:spPr>
        <p:txBody>
          <a:bodyPr/>
          <a:lstStyle/>
          <a:p>
            <a:pPr>
              <a:defRPr/>
            </a:pPr>
            <a:r>
              <a:rPr lang="en-US" dirty="0"/>
              <a:t>Hepatocellular Carcinoma (HCC)</a:t>
            </a:r>
          </a:p>
        </p:txBody>
      </p:sp>
      <p:pic>
        <p:nvPicPr>
          <p:cNvPr id="72707" name="Picture 3" descr="g carcinoma cut">
            <a:extLst>
              <a:ext uri="{FF2B5EF4-FFF2-40B4-BE49-F238E27FC236}">
                <a16:creationId xmlns:a16="http://schemas.microsoft.com/office/drawing/2014/main" id="{7094799C-7EB6-0F43-BD2B-7B5AFC78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556" y="1581436"/>
            <a:ext cx="3645619" cy="239366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D4124A-5CD3-0941-92C2-41F3F08D947B}"/>
              </a:ext>
            </a:extLst>
          </p:cNvPr>
          <p:cNvSpPr txBox="1"/>
          <p:nvPr/>
        </p:nvSpPr>
        <p:spPr>
          <a:xfrm>
            <a:off x="789949" y="2009092"/>
            <a:ext cx="705994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in patient with cirrhosis </a:t>
            </a:r>
          </a:p>
          <a:p>
            <a:endParaRPr lang="en-US" dirty="0"/>
          </a:p>
          <a:p>
            <a:r>
              <a:rPr lang="en-US" dirty="0"/>
              <a:t>Cirrhotic patients should be screened with US q 6 months</a:t>
            </a:r>
          </a:p>
          <a:p>
            <a:endParaRPr lang="en-US" dirty="0"/>
          </a:p>
          <a:p>
            <a:r>
              <a:rPr lang="en-US" dirty="0"/>
              <a:t>Most common primary liver cancer</a:t>
            </a:r>
          </a:p>
          <a:p>
            <a:endParaRPr lang="en-US" dirty="0"/>
          </a:p>
          <a:p>
            <a:r>
              <a:rPr lang="en-US" dirty="0"/>
              <a:t>Highly aggressive if not diagnosed early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most common cause of cancer related death</a:t>
            </a:r>
          </a:p>
          <a:p>
            <a:endParaRPr lang="en-US" dirty="0"/>
          </a:p>
          <a:p>
            <a:r>
              <a:rPr lang="en-US" dirty="0"/>
              <a:t>Incidence is increasing while other leading cancers decrease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2D46A-4DD0-5344-830E-4AFA4ADA3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37" y="1393494"/>
            <a:ext cx="6295433" cy="4493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CC499C-5707-234B-8D70-A57DC6C3BCC9}"/>
              </a:ext>
            </a:extLst>
          </p:cNvPr>
          <p:cNvSpPr/>
          <p:nvPr/>
        </p:nvSpPr>
        <p:spPr>
          <a:xfrm>
            <a:off x="6835740" y="6211669"/>
            <a:ext cx="5356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open-sans"/>
              </a:rPr>
              <a:t>Ferlay</a:t>
            </a:r>
            <a:r>
              <a:rPr lang="en-US" sz="1200" dirty="0">
                <a:latin typeface="open-sans"/>
              </a:rPr>
              <a:t> J et al. </a:t>
            </a:r>
            <a:r>
              <a:rPr lang="en-US" sz="1200" dirty="0">
                <a:latin typeface="open-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GLOBOCAN </a:t>
            </a:r>
            <a:r>
              <a:rPr lang="en-US" sz="1200" dirty="0">
                <a:latin typeface="open-sans"/>
              </a:rPr>
              <a:t>2012 v1.1, Cancer Incidence and Mortality Worldwide: IARC </a:t>
            </a:r>
            <a:r>
              <a:rPr lang="en-US" sz="1200" dirty="0" err="1">
                <a:latin typeface="open-sans"/>
              </a:rPr>
              <a:t>CancerBase</a:t>
            </a:r>
            <a:r>
              <a:rPr lang="en-US" sz="1200" dirty="0">
                <a:latin typeface="open-sans"/>
              </a:rPr>
              <a:t> No. 11 [Internet]. Lyon, France: International Agency for Research on Cancer; 2014.</a:t>
            </a:r>
            <a:endParaRPr lang="en-US" sz="1200" b="0" i="0" dirty="0">
              <a:effectLst/>
              <a:latin typeface="open-san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DA6AA30-2D82-C742-ACC2-C850F554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HCC Incidence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E714674C-CFA7-704D-87EF-9B2A62BABBC7}"/>
              </a:ext>
            </a:extLst>
          </p:cNvPr>
          <p:cNvSpPr/>
          <p:nvPr/>
        </p:nvSpPr>
        <p:spPr>
          <a:xfrm rot="20900898">
            <a:off x="6856545" y="2506954"/>
            <a:ext cx="3195263" cy="3163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060E8-41CB-3941-9A1D-5CB7B48C7413}"/>
              </a:ext>
            </a:extLst>
          </p:cNvPr>
          <p:cNvSpPr txBox="1"/>
          <p:nvPr/>
        </p:nvSpPr>
        <p:spPr>
          <a:xfrm>
            <a:off x="10050834" y="1853248"/>
            <a:ext cx="141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most common cancer</a:t>
            </a:r>
          </a:p>
        </p:txBody>
      </p:sp>
    </p:spTree>
    <p:extLst>
      <p:ext uri="{BB962C8B-B14F-4D97-AF65-F5344CB8AC3E}">
        <p14:creationId xmlns:p14="http://schemas.microsoft.com/office/powerpoint/2010/main" val="1027773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D8FFE-E3BB-E14E-AFA5-84844422F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HCC Incidence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CBB25-9328-C045-9989-89F203AD9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97" y="1756881"/>
            <a:ext cx="8557847" cy="4126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A4A99E-E9ED-B94A-9BEF-1A5A2B7CC28B}"/>
              </a:ext>
            </a:extLst>
          </p:cNvPr>
          <p:cNvSpPr txBox="1"/>
          <p:nvPr/>
        </p:nvSpPr>
        <p:spPr>
          <a:xfrm>
            <a:off x="6328880" y="6234783"/>
            <a:ext cx="5938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Trends in Burden of Cirrhosis and </a:t>
            </a:r>
            <a:r>
              <a:rPr lang="en-US" sz="1000" dirty="0"/>
              <a:t>Hepatocellular</a:t>
            </a:r>
            <a:r>
              <a:rPr lang="en-US" sz="1200" dirty="0"/>
              <a:t> Carcinoma by Underlying</a:t>
            </a:r>
          </a:p>
          <a:p>
            <a:r>
              <a:rPr lang="en-US" sz="1200" dirty="0"/>
              <a:t> Liver Disease in US Veterans, 2001–2013</a:t>
            </a:r>
          </a:p>
          <a:p>
            <a:r>
              <a:rPr lang="en-US" sz="1200" dirty="0" err="1"/>
              <a:t>Beste</a:t>
            </a:r>
            <a:r>
              <a:rPr lang="en-US" sz="1200" dirty="0"/>
              <a:t> et al Gastroenterology 2015; 149: 1471-1482</a:t>
            </a:r>
          </a:p>
        </p:txBody>
      </p:sp>
    </p:spTree>
    <p:extLst>
      <p:ext uri="{BB962C8B-B14F-4D97-AF65-F5344CB8AC3E}">
        <p14:creationId xmlns:p14="http://schemas.microsoft.com/office/powerpoint/2010/main" val="1609041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C0A05-1B91-E546-BCC8-F36202E7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28D83-27DA-5D41-A66E-A5A46BAE7B20}"/>
              </a:ext>
            </a:extLst>
          </p:cNvPr>
          <p:cNvSpPr txBox="1"/>
          <p:nvPr/>
        </p:nvSpPr>
        <p:spPr>
          <a:xfrm>
            <a:off x="924674" y="2270588"/>
            <a:ext cx="1053846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liver is irreplaceable.</a:t>
            </a:r>
          </a:p>
          <a:p>
            <a:endParaRPr lang="en-US" dirty="0"/>
          </a:p>
          <a:p>
            <a:r>
              <a:rPr lang="en-US" dirty="0"/>
              <a:t>Many causes but same result – Cirrhosis</a:t>
            </a:r>
          </a:p>
          <a:p>
            <a:endParaRPr lang="en-US" dirty="0"/>
          </a:p>
          <a:p>
            <a:r>
              <a:rPr lang="en-US" dirty="0"/>
              <a:t>Most liver diseases progress slowly with long time of reversible injury and ability to regenerate,</a:t>
            </a:r>
          </a:p>
          <a:p>
            <a:r>
              <a:rPr lang="en-US" dirty="0"/>
              <a:t>Hence early intervention is of high importance and can change the course of disease</a:t>
            </a:r>
          </a:p>
          <a:p>
            <a:endParaRPr lang="en-US" dirty="0"/>
          </a:p>
          <a:p>
            <a:r>
              <a:rPr lang="en-US" dirty="0"/>
              <a:t>Fatty liver is a rising pandemic and a major concern – should by addressed by both</a:t>
            </a:r>
          </a:p>
          <a:p>
            <a:r>
              <a:rPr lang="en-US" dirty="0"/>
              <a:t>                                                                                              scientists and regulators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99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3C067-C772-3141-AB4B-BFB46BAF0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2AFAAF-1B2F-4840-94BE-1ABE54872885}"/>
              </a:ext>
            </a:extLst>
          </p:cNvPr>
          <p:cNvSpPr/>
          <p:nvPr/>
        </p:nvSpPr>
        <p:spPr>
          <a:xfrm>
            <a:off x="808234" y="1297896"/>
            <a:ext cx="56542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Don’t be chopped liver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Help us </a:t>
            </a:r>
            <a:r>
              <a:rPr lang="en-US" sz="4400" dirty="0"/>
              <a:t>Live(R)</a:t>
            </a:r>
            <a:r>
              <a:rPr lang="en-US" sz="3200" dirty="0"/>
              <a:t> long and prosper</a:t>
            </a:r>
          </a:p>
        </p:txBody>
      </p:sp>
    </p:spTree>
    <p:extLst>
      <p:ext uri="{BB962C8B-B14F-4D97-AF65-F5344CB8AC3E}">
        <p14:creationId xmlns:p14="http://schemas.microsoft.com/office/powerpoint/2010/main" val="275352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D8BCA62B-BF9F-A941-91B1-3E7DB6352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Normal Liver</a:t>
            </a:r>
          </a:p>
        </p:txBody>
      </p:sp>
      <p:pic>
        <p:nvPicPr>
          <p:cNvPr id="6147" name="Picture 3" descr="gross normal">
            <a:extLst>
              <a:ext uri="{FF2B5EF4-FFF2-40B4-BE49-F238E27FC236}">
                <a16:creationId xmlns:a16="http://schemas.microsoft.com/office/drawing/2014/main" id="{28FEE53F-BA75-E042-85D9-9EB9BB66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9726"/>
            <a:ext cx="7086600" cy="46386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03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68413C8-EAC8-0C4A-82CE-ADB911F5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Anatomy</a:t>
            </a:r>
            <a:endParaRPr lang="en-US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2C77D210-0F9B-0B43-9498-5D388E4B6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altLang="en-US">
                <a:latin typeface="Comic Sans MS" panose="030F0902030302020204" pitchFamily="66" charset="0"/>
              </a:rPr>
              <a:t>Largest gland in the body</a:t>
            </a:r>
            <a:r>
              <a:rPr lang="hr-HR" altLang="en-US">
                <a:latin typeface="Comic Sans MS" panose="030F0902030302020204" pitchFamily="66" charset="0"/>
              </a:rPr>
              <a:t> (</a:t>
            </a:r>
            <a:r>
              <a:rPr lang="en-US" altLang="en-US">
                <a:latin typeface="Comic Sans MS" panose="030F0902030302020204" pitchFamily="66" charset="0"/>
              </a:rPr>
              <a:t>1.</a:t>
            </a:r>
            <a:r>
              <a:rPr lang="hr-HR" altLang="en-US">
                <a:latin typeface="Comic Sans MS" panose="030F0902030302020204" pitchFamily="66" charset="0"/>
              </a:rPr>
              <a:t>5</a:t>
            </a:r>
            <a:r>
              <a:rPr lang="en-US" altLang="en-US">
                <a:latin typeface="Comic Sans MS" panose="030F0902030302020204" pitchFamily="66" charset="0"/>
              </a:rPr>
              <a:t> Kg</a:t>
            </a:r>
            <a:r>
              <a:rPr lang="hr-HR" altLang="en-US">
                <a:latin typeface="Comic Sans MS" panose="030F0902030302020204" pitchFamily="66" charset="0"/>
              </a:rPr>
              <a:t>)</a:t>
            </a:r>
          </a:p>
          <a:p>
            <a:pPr algn="l" rtl="0"/>
            <a:r>
              <a:rPr lang="en-US" altLang="en-US">
                <a:latin typeface="Comic Sans MS" panose="030F0902030302020204" pitchFamily="66" charset="0"/>
              </a:rPr>
              <a:t>Under the diaphragm, within the rib cage in the upper right quadrant of the abdomen</a:t>
            </a:r>
            <a:endParaRPr lang="en-US" altLang="en-US"/>
          </a:p>
        </p:txBody>
      </p:sp>
      <p:pic>
        <p:nvPicPr>
          <p:cNvPr id="5124" name="Picture 3" descr="C:\Documents and Settings\hom3\Desktop\liver-abdomen.jpg">
            <a:extLst>
              <a:ext uri="{FF2B5EF4-FFF2-40B4-BE49-F238E27FC236}">
                <a16:creationId xmlns:a16="http://schemas.microsoft.com/office/drawing/2014/main" id="{1BFEF6E4-6ADC-6647-B431-DFDB66BC9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364648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88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E9A9-D1DC-F748-9E6D-31932037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16" y="199614"/>
            <a:ext cx="10474970" cy="1400530"/>
          </a:xfrm>
        </p:spPr>
        <p:txBody>
          <a:bodyPr/>
          <a:lstStyle/>
          <a:p>
            <a:r>
              <a:rPr lang="en-US" dirty="0"/>
              <a:t>A Hepatologist’s Perspective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A0C75-6A8A-B747-9CE8-9D93C7F35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206523"/>
            <a:ext cx="1248399" cy="1716548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A98FD074-A4FA-F84C-A31D-9EE42922DEF4}"/>
              </a:ext>
            </a:extLst>
          </p:cNvPr>
          <p:cNvSpPr/>
          <p:nvPr/>
        </p:nvSpPr>
        <p:spPr>
          <a:xfrm>
            <a:off x="2208944" y="2671281"/>
            <a:ext cx="2305391" cy="719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SUPPLY BLOOD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B0DCB-BC02-E14D-8A4B-4E0DB4A5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433" y="4783438"/>
            <a:ext cx="1605740" cy="1469081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2D89D90F-9453-A147-8215-EF5E4547602C}"/>
              </a:ext>
            </a:extLst>
          </p:cNvPr>
          <p:cNvSpPr/>
          <p:nvPr/>
        </p:nvSpPr>
        <p:spPr>
          <a:xfrm rot="18900000">
            <a:off x="3543049" y="4243092"/>
            <a:ext cx="2188496" cy="69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Oxygen supply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7704D8-BFA1-3C4B-9B32-A7DAE9162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699" y="5517978"/>
            <a:ext cx="1811391" cy="998929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8E2E6E4D-630A-D447-9A24-356B1145EE9C}"/>
              </a:ext>
            </a:extLst>
          </p:cNvPr>
          <p:cNvSpPr/>
          <p:nvPr/>
        </p:nvSpPr>
        <p:spPr>
          <a:xfrm rot="16200000">
            <a:off x="5759199" y="4243092"/>
            <a:ext cx="1604390" cy="69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Protects 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DD027A74-3C98-1E4A-857A-0C328E52A144}"/>
              </a:ext>
            </a:extLst>
          </p:cNvPr>
          <p:cNvSpPr/>
          <p:nvPr/>
        </p:nvSpPr>
        <p:spPr>
          <a:xfrm rot="2665957">
            <a:off x="7238943" y="4303810"/>
            <a:ext cx="2529130" cy="5705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Holds liver in place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7E4E4A-2E1F-8749-9EB6-C4CC7A147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928" y="5005540"/>
            <a:ext cx="1119104" cy="15113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B09CD2-79BD-E64E-A262-BE2C82BCF6CC}"/>
              </a:ext>
            </a:extLst>
          </p:cNvPr>
          <p:cNvSpPr txBox="1"/>
          <p:nvPr/>
        </p:nvSpPr>
        <p:spPr>
          <a:xfrm>
            <a:off x="4720986" y="2371645"/>
            <a:ext cx="36808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The Liver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E83AF5-F9A0-6142-95A1-651FAC874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5318" y="2285577"/>
            <a:ext cx="1093354" cy="1640031"/>
          </a:xfrm>
          <a:prstGeom prst="rect">
            <a:avLst/>
          </a:prstGeom>
        </p:spPr>
      </p:pic>
      <p:sp>
        <p:nvSpPr>
          <p:cNvPr id="15" name="Left Arrow 14">
            <a:extLst>
              <a:ext uri="{FF2B5EF4-FFF2-40B4-BE49-F238E27FC236}">
                <a16:creationId xmlns:a16="http://schemas.microsoft.com/office/drawing/2014/main" id="{0E0A3618-AE1C-3E4F-BA2A-DFFEF186207C}"/>
              </a:ext>
            </a:extLst>
          </p:cNvPr>
          <p:cNvSpPr/>
          <p:nvPr/>
        </p:nvSpPr>
        <p:spPr>
          <a:xfrm>
            <a:off x="8628783" y="2703955"/>
            <a:ext cx="1714135" cy="7216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247138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7DFD-A797-A34C-AB07-D8303093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1239"/>
          </a:xfrm>
        </p:spPr>
        <p:txBody>
          <a:bodyPr/>
          <a:lstStyle/>
          <a:p>
            <a:r>
              <a:rPr lang="en-US" dirty="0"/>
              <a:t>Oh…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A6A73-A565-E545-8302-FBC1C18C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422" y="665892"/>
            <a:ext cx="4112049" cy="3035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DD854C-CF89-E341-A195-457284F61AE0}"/>
              </a:ext>
            </a:extLst>
          </p:cNvPr>
          <p:cNvSpPr txBox="1"/>
          <p:nvPr/>
        </p:nvSpPr>
        <p:spPr>
          <a:xfrm>
            <a:off x="2996791" y="4171308"/>
            <a:ext cx="5485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Likes to think it’s a liver !</a:t>
            </a:r>
          </a:p>
        </p:txBody>
      </p:sp>
    </p:spTree>
    <p:extLst>
      <p:ext uri="{BB962C8B-B14F-4D97-AF65-F5344CB8AC3E}">
        <p14:creationId xmlns:p14="http://schemas.microsoft.com/office/powerpoint/2010/main" val="109266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E1F7B08-E286-214E-AC68-A8403073E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09" y="449420"/>
            <a:ext cx="10078949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General Public’s Perspective</a:t>
            </a:r>
          </a:p>
        </p:txBody>
      </p:sp>
      <p:pic>
        <p:nvPicPr>
          <p:cNvPr id="14339" name="Picture 3" descr="24_19">
            <a:extLst>
              <a:ext uri="{FF2B5EF4-FFF2-40B4-BE49-F238E27FC236}">
                <a16:creationId xmlns:a16="http://schemas.microsoft.com/office/drawing/2014/main" id="{89C617EA-7BDF-D946-B429-8E373A52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>
            <a:fillRect/>
          </a:stretch>
        </p:blipFill>
        <p:spPr bwMode="auto">
          <a:xfrm>
            <a:off x="2494051" y="1419546"/>
            <a:ext cx="7086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57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D4615-7AFA-3945-B2B7-66BE5D5C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liver is a real multitasker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BCBB2-0058-0748-A6C0-135581262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70910"/>
            <a:ext cx="8946541" cy="4195481"/>
          </a:xfrm>
        </p:spPr>
        <p:txBody>
          <a:bodyPr/>
          <a:lstStyle/>
          <a:p>
            <a:r>
              <a:rPr lang="en-US" dirty="0"/>
              <a:t>Performs more than 500 functions </a:t>
            </a:r>
            <a:r>
              <a:rPr lang="en-US" sz="1600" dirty="0"/>
              <a:t>(</a:t>
            </a:r>
            <a:r>
              <a:rPr lang="en-US" sz="1600" dirty="0" err="1"/>
              <a:t>Zakim</a:t>
            </a:r>
            <a:r>
              <a:rPr lang="en-US" sz="1600" dirty="0"/>
              <a:t> and Boyer)</a:t>
            </a:r>
          </a:p>
          <a:p>
            <a:endParaRPr lang="en-US" dirty="0"/>
          </a:p>
        </p:txBody>
      </p:sp>
      <p:pic>
        <p:nvPicPr>
          <p:cNvPr id="4" name="Picture 3" descr="Liver functions.jpg">
            <a:extLst>
              <a:ext uri="{FF2B5EF4-FFF2-40B4-BE49-F238E27FC236}">
                <a16:creationId xmlns:a16="http://schemas.microsoft.com/office/drawing/2014/main" id="{F73E18AA-43F2-7445-8CF4-5E60C203D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14" y="3274746"/>
            <a:ext cx="3245115" cy="2394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82BC7-16F9-3C44-AF6C-B514711146A7}"/>
              </a:ext>
            </a:extLst>
          </p:cNvPr>
          <p:cNvSpPr txBox="1"/>
          <p:nvPr/>
        </p:nvSpPr>
        <p:spPr>
          <a:xfrm>
            <a:off x="7830708" y="5170242"/>
            <a:ext cx="256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/>
              </a:rPr>
              <a:t>Protein Synthesis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753A9-0C0C-3D49-85D2-E432F1B7426C}"/>
              </a:ext>
            </a:extLst>
          </p:cNvPr>
          <p:cNvSpPr txBox="1"/>
          <p:nvPr/>
        </p:nvSpPr>
        <p:spPr>
          <a:xfrm>
            <a:off x="7707225" y="3568650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Nutrient Metabolism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4EFD6-B5CB-2244-995F-45D44478B28E}"/>
              </a:ext>
            </a:extLst>
          </p:cNvPr>
          <p:cNvSpPr txBox="1"/>
          <p:nvPr/>
        </p:nvSpPr>
        <p:spPr>
          <a:xfrm>
            <a:off x="4390541" y="2487357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Immune Functions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844F7-063A-414F-AE29-B854896308CC}"/>
              </a:ext>
            </a:extLst>
          </p:cNvPr>
          <p:cNvSpPr txBox="1"/>
          <p:nvPr/>
        </p:nvSpPr>
        <p:spPr>
          <a:xfrm>
            <a:off x="2059139" y="3568650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Storage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5F396-F27F-FF49-9255-3CF3D3C06149}"/>
              </a:ext>
            </a:extLst>
          </p:cNvPr>
          <p:cNvSpPr/>
          <p:nvPr/>
        </p:nvSpPr>
        <p:spPr>
          <a:xfrm>
            <a:off x="1507975" y="5170242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Homeostasis</a:t>
            </a:r>
          </a:p>
        </p:txBody>
      </p:sp>
    </p:spTree>
    <p:extLst>
      <p:ext uri="{BB962C8B-B14F-4D97-AF65-F5344CB8AC3E}">
        <p14:creationId xmlns:p14="http://schemas.microsoft.com/office/powerpoint/2010/main" val="2303316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ACD31CF-3A0A-8F44-BDED-EA0922171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BILE</a:t>
            </a:r>
            <a:endParaRPr lang="en-US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0BC9C05-2786-3545-8737-D92D98B496B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altLang="en-US" sz="2400" dirty="0"/>
              <a:t> </a:t>
            </a:r>
            <a:r>
              <a:rPr lang="hr-HR" altLang="en-US" sz="2400" dirty="0" err="1"/>
              <a:t>Liver</a:t>
            </a:r>
            <a:r>
              <a:rPr lang="hr-HR" altLang="en-US" sz="2400" dirty="0"/>
              <a:t> </a:t>
            </a:r>
            <a:r>
              <a:rPr lang="hr-HR" altLang="en-US" sz="2400" dirty="0" err="1"/>
              <a:t>produces</a:t>
            </a:r>
            <a:r>
              <a:rPr lang="hr-HR" altLang="en-US" sz="2400" dirty="0"/>
              <a:t> </a:t>
            </a:r>
            <a:r>
              <a:rPr lang="en-US" altLang="en-US" sz="2400" dirty="0"/>
              <a:t>0.5-1 l of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   bile daily 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400" dirty="0"/>
          </a:p>
          <a:p>
            <a:pPr marL="0" indent="0">
              <a:lnSpc>
                <a:spcPct val="90000"/>
              </a:lnSpc>
            </a:pPr>
            <a:r>
              <a:rPr lang="en-US" altLang="en-US" sz="2400" dirty="0">
                <a:latin typeface="+mn-lt"/>
              </a:rPr>
              <a:t>Bile salts emulsify fats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>
                <a:latin typeface="+mn-lt"/>
              </a:rPr>
              <a:t> </a:t>
            </a:r>
          </a:p>
          <a:p>
            <a:pPr marL="0" indent="0">
              <a:lnSpc>
                <a:spcPct val="90000"/>
              </a:lnSpc>
            </a:pPr>
            <a:r>
              <a:rPr lang="en-US" altLang="en-US" sz="2400" dirty="0">
                <a:latin typeface="+mn-lt"/>
              </a:rPr>
              <a:t>Composed of bile salts, bile pigments, cholesterol, neutral fats, phospholipids and electrolytes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>
                <a:latin typeface="+mn-lt"/>
              </a:rPr>
              <a:t> </a:t>
            </a:r>
          </a:p>
        </p:txBody>
      </p:sp>
      <p:pic>
        <p:nvPicPr>
          <p:cNvPr id="10244" name="Picture 5" descr="24">
            <a:extLst>
              <a:ext uri="{FF2B5EF4-FFF2-40B4-BE49-F238E27FC236}">
                <a16:creationId xmlns:a16="http://schemas.microsoft.com/office/drawing/2014/main" id="{2867FA46-125C-D044-A18D-9EFFDF062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6096000" y="1828800"/>
            <a:ext cx="426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8713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{63059A03-8956-7943-BBA1-41F58B22F199}tf16401378</Template>
  <TotalTime>255</TotalTime>
  <Words>681</Words>
  <Application>Microsoft Macintosh PowerPoint</Application>
  <PresentationFormat>Widescreen</PresentationFormat>
  <Paragraphs>163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Comic Sans MS</vt:lpstr>
      <vt:lpstr>open-sans</vt:lpstr>
      <vt:lpstr>Times New Roman</vt:lpstr>
      <vt:lpstr>Wingdings 3</vt:lpstr>
      <vt:lpstr>Ion</vt:lpstr>
      <vt:lpstr>The liver        Ruler of the Abdomen</vt:lpstr>
      <vt:lpstr>200 AD –  "The liver is the source of the veins and the principal instrument of sanguification,"--- Claudius Galenus</vt:lpstr>
      <vt:lpstr>Normal Liver</vt:lpstr>
      <vt:lpstr>Anatomy</vt:lpstr>
      <vt:lpstr>A Hepatologist’s Perspective</vt:lpstr>
      <vt:lpstr>Oh… </vt:lpstr>
      <vt:lpstr>General Public’s Perspective</vt:lpstr>
      <vt:lpstr>The liver is a real multitasker</vt:lpstr>
      <vt:lpstr>BILE</vt:lpstr>
      <vt:lpstr>The Liver is Irreplaceable!</vt:lpstr>
      <vt:lpstr>CT Upper abdomen - Normal</vt:lpstr>
      <vt:lpstr>So what can go wrong with this perfect organ?</vt:lpstr>
      <vt:lpstr>Viral Hepatitis</vt:lpstr>
      <vt:lpstr>Autoimmune Liver Disease</vt:lpstr>
      <vt:lpstr>PowerPoint Presentation</vt:lpstr>
      <vt:lpstr>Fatty Liver  - NAFLD</vt:lpstr>
      <vt:lpstr>Fatty Liver</vt:lpstr>
      <vt:lpstr>All roads lead to cirrhosis</vt:lpstr>
      <vt:lpstr>Cirrhosis</vt:lpstr>
      <vt:lpstr>PowerPoint Presentation</vt:lpstr>
      <vt:lpstr>Cirrhosis</vt:lpstr>
      <vt:lpstr>Clinical Features</vt:lpstr>
      <vt:lpstr>Portal HTN</vt:lpstr>
      <vt:lpstr>Hepatocellular Carcinoma (HCC)</vt:lpstr>
      <vt:lpstr>HCC Incidence</vt:lpstr>
      <vt:lpstr>Increasing HCC Incidence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liver        Ruler of the Abdomen</dc:title>
  <dc:creator>Ben-Yakov, Gil (NIH/NIDDK) [E]</dc:creator>
  <cp:lastModifiedBy>Ben-Yakov, Gil (NIH/NIDDK) [E]</cp:lastModifiedBy>
  <cp:revision>31</cp:revision>
  <dcterms:created xsi:type="dcterms:W3CDTF">2018-09-18T13:13:48Z</dcterms:created>
  <dcterms:modified xsi:type="dcterms:W3CDTF">2018-09-20T19:20:09Z</dcterms:modified>
</cp:coreProperties>
</file>